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4" r:id="rId5"/>
    <p:sldId id="286" r:id="rId6"/>
    <p:sldId id="285" r:id="rId7"/>
    <p:sldId id="287" r:id="rId8"/>
    <p:sldId id="288" r:id="rId9"/>
    <p:sldId id="289" r:id="rId10"/>
    <p:sldId id="277" r:id="rId11"/>
    <p:sldId id="274" r:id="rId12"/>
    <p:sldId id="283" r:id="rId13"/>
    <p:sldId id="272" r:id="rId14"/>
    <p:sldId id="273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layfair Display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7AC9"/>
    <a:srgbClr val="E21776"/>
    <a:srgbClr val="009B3A"/>
    <a:srgbClr val="9B1889"/>
    <a:srgbClr val="FF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8568D-1C7A-4B58-B90B-7AF57036E904}" v="640" dt="2023-01-26T14:34:22.262"/>
    <p1510:client id="{97649238-63F1-47C4-A2F5-42DC5607DBDB}" v="1" dt="2023-01-26T14:36:01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72960" autoAdjust="0"/>
  </p:normalViewPr>
  <p:slideViewPr>
    <p:cSldViewPr showGuides="1">
      <p:cViewPr varScale="1">
        <p:scale>
          <a:sx n="111" d="100"/>
          <a:sy n="111" d="100"/>
        </p:scale>
        <p:origin x="40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2" d="100"/>
          <a:sy n="72" d="100"/>
        </p:scale>
        <p:origin x="22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73EF267-0199-4EBF-A0E2-F646A5825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334273-ECFF-455B-9138-0301C09431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971FCF-1417-40B0-B395-5F1ED385139B}" type="datetimeFigureOut">
              <a:rPr lang="sv-SE"/>
              <a:pPr>
                <a:defRPr/>
              </a:pPr>
              <a:t>2023-01-30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408395-CBEC-49BD-9B1E-FB2A0779A2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EB24925-0568-4DDB-B671-3C82E9540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CEE1D6-D234-48F7-BC6B-3DD3853523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E6C028-9185-4892-9698-1C5F023F56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CF7B8D-950C-453F-BFBE-F55BCCF633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146553-C840-4985-982F-1A4B58E7365D}" type="datetimeFigureOut">
              <a:rPr lang="sv-SE"/>
              <a:pPr>
                <a:defRPr/>
              </a:pPr>
              <a:t>2023-01-30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70EC6FAF-4EE6-47C0-A7F4-1855A9980F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2809CD-928C-47E5-BA43-406DF3DD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C8F1D7-86CF-41E5-B463-BEA9D079A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75C189-BFD8-4C5C-9F3E-9372561CB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3DC6E7-EE4C-44D1-8E3A-8C433E57A7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86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927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76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DC6E7-EE4C-44D1-8E3A-8C433E57A71E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45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A491E367-1A07-41C3-B528-8DDB12FE6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C59A6B-B355-47A2-A180-5F9C8069EB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7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grön">
    <p:bg>
      <p:bgPr>
        <a:solidFill>
          <a:srgbClr val="009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5EF9E7CE-9C7E-47EC-A293-1A9BA0DE9C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DCE672-62DA-49D2-9BDC-A5284B71F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8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10972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3DC4D5EB-7DC7-49EF-B149-42F0F9EA2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2A5BD0-36A3-4999-AFB3-E0B93ABF8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608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39341"/>
            <a:ext cx="5384800" cy="4381947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39341"/>
            <a:ext cx="5384800" cy="4381947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E08D26BD-3D95-419D-AB4F-C1125112D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E2EEBC-B884-468F-8C52-27DEC88C0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66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772817"/>
            <a:ext cx="5384800" cy="2016224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772817"/>
            <a:ext cx="5472608" cy="2016224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D0931436-6C60-4796-965A-6920BFC802E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" y="3861049"/>
            <a:ext cx="5384800" cy="2176083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0" y="3861049"/>
            <a:ext cx="5472608" cy="2176083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DF9D16EF-234B-4E1B-96AA-57ADACA27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F122A1-A8A2-49F6-AC92-C259DB26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565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76872"/>
            <a:ext cx="4334272" cy="4344416"/>
          </a:xfrm>
        </p:spPr>
        <p:txBody>
          <a:bodyPr/>
          <a:lstStyle>
            <a:lvl1pPr>
              <a:buClr>
                <a:srgbClr val="E3061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9882" y="1676873"/>
            <a:ext cx="6542519" cy="2188839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7C795ED1-2BCA-4179-9A9F-E6F2F904C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39883" y="3943060"/>
            <a:ext cx="6528725" cy="2078228"/>
          </a:xfrm>
        </p:spPr>
        <p:txBody>
          <a:bodyPr/>
          <a:lstStyle>
            <a:lvl1pPr>
              <a:buClr>
                <a:schemeClr val="accent3"/>
              </a:buClr>
              <a:defRPr sz="2800"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38CFE5D-2DBF-4F55-95C5-BAA36751A9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225881C-834F-45BE-9B28-F7824558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801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58C2225-CF1C-479A-9A39-9DF4DD818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19260696-CBB3-4102-8118-28F14939F8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922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2C3D266-39B6-49C9-AEBE-637EB9376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5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8505348-BEA0-4AFB-8076-3B6B02742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183832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0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628801"/>
            <a:ext cx="10363200" cy="1470025"/>
          </a:xfrm>
        </p:spPr>
        <p:txBody>
          <a:bodyPr anchor="b">
            <a:noAutofit/>
          </a:bodyPr>
          <a:lstStyle>
            <a:lvl1pPr algn="l">
              <a:defRPr sz="55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F9280AE-9D42-43CF-8115-8606F567B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47667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B9AB30-FE2E-410A-BA03-331C03A1C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25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0000"/>
              </a:buClr>
              <a:defRPr/>
            </a:lvl1pPr>
            <a:lvl2pPr marL="742950" indent="-285750">
              <a:buClr>
                <a:srgbClr val="9B1889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9B3A"/>
              </a:buClr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8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DA07049-939D-4655-B149-D333D4DE0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50C94-F826-4233-AD7A-EE1457D94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05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6D1DE7B6-2BDB-43F2-AE4B-0213C9D81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237288"/>
            <a:ext cx="16319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AE721124-99E0-4520-9CB7-46CE3F4D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69D3354-149D-4425-9F6B-D3C984BCF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6" name="Picture 3" descr="K:\Kommunikationsrådet\Grafisk profil\NY GRAFISK PROFIL\Logotyp\RGB\PNG\Katrineholm_Logotyp_RGB.png">
            <a:extLst>
              <a:ext uri="{FF2B5EF4-FFF2-40B4-BE49-F238E27FC236}">
                <a16:creationId xmlns:a16="http://schemas.microsoft.com/office/drawing/2014/main" id="{0778215E-44EF-4C28-8F41-F330DC1AE8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9421" r="2937"/>
          <a:stretch>
            <a:fillRect/>
          </a:stretch>
        </p:blipFill>
        <p:spPr bwMode="auto">
          <a:xfrm>
            <a:off x="10200456" y="6165304"/>
            <a:ext cx="1384776" cy="35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329A967-FCE0-4BCB-AA11-E2BAB72D9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993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osa">
    <p:bg>
      <p:bgPr>
        <a:solidFill>
          <a:srgbClr val="E21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84633CD-98E8-421B-9C80-B29C8FF100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A8EDE1A-EB8F-4BD5-A53E-AFFDCBC44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24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blå">
    <p:bg>
      <p:bgPr>
        <a:solidFill>
          <a:srgbClr val="007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t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4FF8CC6C-4467-4845-9BB8-66F8CBAC0F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D02149C-99C5-436A-B562-E64A20F3DF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356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röd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DB20B3ED-786F-49C8-99B2-B80701C2C3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C10103-DF0B-4F06-9772-AB33EE20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74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F3BDAE6A-8C86-424C-8D31-7F9829E08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C63A55F-3349-4676-B13F-838C3A064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5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lila">
    <p:bg>
      <p:bgPr>
        <a:solidFill>
          <a:srgbClr val="9B1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1628801"/>
            <a:ext cx="10363200" cy="1362075"/>
          </a:xfrm>
        </p:spPr>
        <p:txBody>
          <a:bodyPr anchor="b">
            <a:noAutofit/>
          </a:bodyPr>
          <a:lstStyle>
            <a:lvl1pPr algn="l">
              <a:defRPr sz="55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3657006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Picture 2" descr="K:\Kommunikationsrådet\Grafisk profil\NY GRAFISK PROFIL\Logotyp\RGB\PNG\Katrineholm_Logotyp_RGB_Vit.png">
            <a:extLst>
              <a:ext uri="{FF2B5EF4-FFF2-40B4-BE49-F238E27FC236}">
                <a16:creationId xmlns:a16="http://schemas.microsoft.com/office/drawing/2014/main" id="{39667863-81CC-417E-907C-311300DC1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2" y="6159442"/>
            <a:ext cx="1480994" cy="2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A30D17-B49F-4DB5-AD6B-31EA6CB32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92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>
            <a:extLst>
              <a:ext uri="{FF2B5EF4-FFF2-40B4-BE49-F238E27FC236}">
                <a16:creationId xmlns:a16="http://schemas.microsoft.com/office/drawing/2014/main" id="{D4155239-D367-4C77-AD90-BEEDF6B2D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03D7784D-9A42-4F92-B8FA-F5AE69372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F4378A8-B674-4A8C-8FA0-7E2EA522F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8AAC-6E51-47AF-97F9-E6EA9115147D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Playfair Display" panose="00000500000000000000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trineholm.se/kommun--demokrati/vision-ekonomi--styrning/styrande-dokument.html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C07A06-02BF-4D80-A996-15D9274EA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Kommunens organisation och politiska sammanträden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62347E-250C-42E1-A59C-ADD15DDD7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Marie Sandström Koski, nämndadministrativ chef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3ED704D-B04B-4E42-9DC5-3D3B1DA01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051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>
            <a:extLst>
              <a:ext uri="{FF2B5EF4-FFF2-40B4-BE49-F238E27FC236}">
                <a16:creationId xmlns:a16="http://schemas.microsoft.com/office/drawing/2014/main" id="{49E40770-1932-454C-930B-3919782FE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Förvaltningsrätt/kommunalrätt</a:t>
            </a:r>
          </a:p>
        </p:txBody>
      </p:sp>
      <p:sp>
        <p:nvSpPr>
          <p:cNvPr id="25603" name="Platshållare för innehåll 2">
            <a:extLst>
              <a:ext uri="{FF2B5EF4-FFF2-40B4-BE49-F238E27FC236}">
                <a16:creationId xmlns:a16="http://schemas.microsoft.com/office/drawing/2014/main" id="{CC978313-0E69-4F97-BAC7-87336B143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/>
              <a:t>Kommunala beslut</a:t>
            </a:r>
          </a:p>
          <a:p>
            <a:r>
              <a:rPr lang="sv-SE" altLang="sv-SE" dirty="0"/>
              <a:t>Överklagande av kommunstyrelsens beslut – i huvudsak laglighetsprövning (”kommunalbesvär”)</a:t>
            </a:r>
          </a:p>
          <a:p>
            <a:r>
              <a:rPr lang="sv-SE" altLang="sv-SE" dirty="0"/>
              <a:t>Andra beslut (avser beslut mot enskild): ”Förvaltningsbesvär”.</a:t>
            </a:r>
          </a:p>
          <a:p>
            <a:r>
              <a:rPr lang="sv-SE" altLang="sv-SE" dirty="0"/>
              <a:t>Olika tider för överklagande, kommunala anslagstavlan respektive när den enskilda tog del av beslutet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D0C9B7C9-B995-434B-A0F1-50182C2EC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10</a:t>
            </a:fld>
            <a:endParaRPr lang="sv-S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>
            <a:extLst>
              <a:ext uri="{FF2B5EF4-FFF2-40B4-BE49-F238E27FC236}">
                <a16:creationId xmlns:a16="http://schemas.microsoft.com/office/drawing/2014/main" id="{79F0B91E-5936-4ACC-AE27-086A0B276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Mutor och jäv</a:t>
            </a:r>
          </a:p>
        </p:txBody>
      </p:sp>
      <p:sp>
        <p:nvSpPr>
          <p:cNvPr id="27651" name="Platshållare för innehåll 2">
            <a:extLst>
              <a:ext uri="{FF2B5EF4-FFF2-40B4-BE49-F238E27FC236}">
                <a16:creationId xmlns:a16="http://schemas.microsoft.com/office/drawing/2014/main" id="{4DECB809-97A2-40AE-B381-399257BAD0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/>
              <a:t>Mutor:</a:t>
            </a:r>
          </a:p>
          <a:p>
            <a:pPr lvl="1"/>
            <a:r>
              <a:rPr lang="sv-SE" altLang="sv-SE" dirty="0"/>
              <a:t>Undvik t ex resor eller presenter från enskilda och företag</a:t>
            </a:r>
          </a:p>
          <a:p>
            <a:r>
              <a:rPr lang="sv-SE" altLang="sv-SE" dirty="0"/>
              <a:t>Jäv:</a:t>
            </a:r>
          </a:p>
          <a:p>
            <a:pPr lvl="1"/>
            <a:r>
              <a:rPr lang="sv-SE" altLang="sv-SE" dirty="0"/>
              <a:t>Ledamoten anmäler själv jäv inför beslut</a:t>
            </a:r>
          </a:p>
          <a:p>
            <a:pPr lvl="1"/>
            <a:r>
              <a:rPr lang="sv-SE" altLang="sv-SE" dirty="0"/>
              <a:t>Jäv är en grund för överklagan och upphävande av beslut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8EF6C31-C569-4A42-9BCC-69D5937952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11</a:t>
            </a:fld>
            <a:endParaRPr lang="sv-S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6FC202-4BCA-44CF-9E06-7BB5901F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45763E-3B35-4332-A32F-5509419165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175 förtroendevalda</a:t>
            </a:r>
          </a:p>
          <a:p>
            <a:r>
              <a:rPr lang="sv-SE" dirty="0"/>
              <a:t>3 300 anställda</a:t>
            </a:r>
          </a:p>
          <a:p>
            <a:endParaRPr lang="sv-SE" dirty="0"/>
          </a:p>
          <a:p>
            <a:r>
              <a:rPr lang="sv-SE" dirty="0"/>
              <a:t>Kommunstyrelsen + 8 nämnder + 2 gemensamma nämnder (värdkommun)</a:t>
            </a:r>
          </a:p>
          <a:p>
            <a:r>
              <a:rPr lang="sv-SE" dirty="0"/>
              <a:t>7 förvaltningar</a:t>
            </a:r>
          </a:p>
          <a:p>
            <a:r>
              <a:rPr lang="sv-SE" dirty="0"/>
              <a:t>2 helägda bolag + dotterbolag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82F163D-AAD9-4F0C-9DF1-D60740DE35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113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C885F9C-14D3-4CBA-870C-790557128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958E4A-258E-480A-B747-599EC5197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332656"/>
            <a:ext cx="619268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0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2C48FC-DE04-4D00-A69C-025854D83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27C635-5063-448B-B149-B6CE489A2B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Kommunfullmäktige - arbetsordning</a:t>
            </a:r>
          </a:p>
          <a:p>
            <a:endParaRPr lang="sv-SE" dirty="0"/>
          </a:p>
          <a:p>
            <a:r>
              <a:rPr lang="sv-SE" dirty="0"/>
              <a:t>Nämnderna – respektive nämndreglemente och allmänna </a:t>
            </a:r>
            <a:r>
              <a:rPr lang="sv-SE" dirty="0" err="1"/>
              <a:t>nämndregelmentet</a:t>
            </a:r>
            <a:endParaRPr lang="sv-SE" dirty="0"/>
          </a:p>
          <a:p>
            <a:endParaRPr lang="sv-SE" dirty="0"/>
          </a:p>
          <a:p>
            <a:r>
              <a:rPr lang="sv-SE" dirty="0">
                <a:hlinkClick r:id="rId2"/>
              </a:rPr>
              <a:t>https://www.katrineholm.se/kommun--demokrati/vision-ekonomi--styrning/styrande-dokument.html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13090B-BDF0-41AE-B9D0-15CDC9C3C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83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D1C971-65F2-4FDC-822D-6EF72A64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B06F31-EC1B-4220-96F3-A5C1F6A48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24745"/>
            <a:ext cx="10972800" cy="4896544"/>
          </a:xfrm>
        </p:spPr>
        <p:txBody>
          <a:bodyPr/>
          <a:lstStyle/>
          <a:p>
            <a:r>
              <a:rPr lang="sv-SE" dirty="0"/>
              <a:t>Fullmäktige sammanträder 1 gång per månad</a:t>
            </a:r>
          </a:p>
          <a:p>
            <a:r>
              <a:rPr lang="sv-SE" dirty="0"/>
              <a:t>Kallelse</a:t>
            </a:r>
          </a:p>
          <a:p>
            <a:r>
              <a:rPr lang="sv-SE" dirty="0"/>
              <a:t>Frånvaro</a:t>
            </a:r>
          </a:p>
          <a:p>
            <a:endParaRPr lang="sv-SE" sz="2000" dirty="0"/>
          </a:p>
          <a:p>
            <a:r>
              <a:rPr lang="sv-SE" dirty="0"/>
              <a:t>Nämnderna beslutar om sina sammanträden</a:t>
            </a:r>
          </a:p>
          <a:p>
            <a:r>
              <a:rPr lang="sv-SE" dirty="0"/>
              <a:t>Kallelse</a:t>
            </a:r>
          </a:p>
          <a:p>
            <a:r>
              <a:rPr lang="sv-SE" dirty="0"/>
              <a:t>Frånvaro</a:t>
            </a:r>
          </a:p>
          <a:p>
            <a:endParaRPr lang="sv-SE" sz="2000" dirty="0"/>
          </a:p>
          <a:p>
            <a:r>
              <a:rPr lang="sv-SE" dirty="0"/>
              <a:t>Digital signering</a:t>
            </a:r>
          </a:p>
          <a:p>
            <a:r>
              <a:rPr lang="sv-SE" dirty="0"/>
              <a:t>Digital </a:t>
            </a:r>
            <a:r>
              <a:rPr lang="sv-SE" dirty="0" err="1"/>
              <a:t>ansalgstavla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66BEF3C-92C8-4E24-9EE0-3BF9A26ED8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908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2B32B6-2BB8-4821-802C-594559E6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8F9555-054A-4B62-9829-0124AE8A40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Digital signering</a:t>
            </a:r>
          </a:p>
          <a:p>
            <a:r>
              <a:rPr lang="sv-SE" dirty="0"/>
              <a:t>Digital anslagstavla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54A9E60-4F18-4CEA-AB17-F08F6F78D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857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9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EC07A06-02BF-4D80-A996-15D9274EA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Kommunal juridik i en liten ask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62347E-250C-42E1-A59C-ADD15DDD7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Staffan Källström</a:t>
            </a:r>
            <a:r>
              <a:rPr lang="sv-SE"/>
              <a:t>, kommunjurist</a:t>
            </a: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F3ED704D-B04B-4E42-9DC5-3D3B1DA01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428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>
            <a:extLst>
              <a:ext uri="{FF2B5EF4-FFF2-40B4-BE49-F238E27FC236}">
                <a16:creationId xmlns:a16="http://schemas.microsoft.com/office/drawing/2014/main" id="{2636742D-DD8A-45C8-96D6-87F3E2FED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Kommunal juridik i Katrineholms kommun</a:t>
            </a:r>
          </a:p>
        </p:txBody>
      </p:sp>
      <p:sp>
        <p:nvSpPr>
          <p:cNvPr id="22531" name="Platshållare för innehåll 2">
            <a:extLst>
              <a:ext uri="{FF2B5EF4-FFF2-40B4-BE49-F238E27FC236}">
                <a16:creationId xmlns:a16="http://schemas.microsoft.com/office/drawing/2014/main" id="{452D7CC0-8905-4EBD-9E33-615AE2C7D5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/>
              <a:t>Inget krav på kommunjurist – men det kan underlätta</a:t>
            </a:r>
          </a:p>
          <a:p>
            <a:r>
              <a:rPr lang="sv-SE" altLang="sv-SE" dirty="0"/>
              <a:t>Just nu: Kommunstyrelsen och Socialnämnden</a:t>
            </a:r>
          </a:p>
          <a:p>
            <a:r>
              <a:rPr lang="sv-SE" altLang="sv-SE" dirty="0"/>
              <a:t>Tolkning av uppdraget:</a:t>
            </a:r>
          </a:p>
          <a:p>
            <a:pPr lvl="1"/>
            <a:r>
              <a:rPr lang="sv-SE" altLang="sv-SE" dirty="0"/>
              <a:t>I huvudsak rådgivning till den kommunala organisationen</a:t>
            </a:r>
          </a:p>
          <a:p>
            <a:pPr lvl="1"/>
            <a:r>
              <a:rPr lang="sv-SE" altLang="sv-SE" dirty="0"/>
              <a:t>Driva GDPR-arbetet</a:t>
            </a:r>
          </a:p>
          <a:p>
            <a:pPr lvl="1"/>
            <a:r>
              <a:rPr lang="sv-SE" altLang="sv-SE" dirty="0"/>
              <a:t>Utbildningar inom den (för kommunjuristen) övergripande juridiken:</a:t>
            </a:r>
          </a:p>
          <a:p>
            <a:pPr lvl="2"/>
            <a:r>
              <a:rPr lang="sv-SE" altLang="sv-SE" dirty="0"/>
              <a:t>Kommunalrätt, offentlighet och sekretess, Förvaltningslag, Jäv och Mutor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26BC52B2-BCE8-492B-AF47-2F90B207F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8</a:t>
            </a:fld>
            <a:endParaRPr lang="sv-S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B8B38CF-418F-4DCB-A2E3-2A886989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Offentlighet och sekretess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DB9BDDB-B309-4FA5-9259-8960C7D4A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handlingar hos kommunen är allmänna:</a:t>
            </a:r>
          </a:p>
          <a:p>
            <a:pPr lvl="1"/>
            <a:r>
              <a:rPr lang="sv-SE" dirty="0"/>
              <a:t>Offentliga, eller </a:t>
            </a:r>
          </a:p>
          <a:p>
            <a:pPr lvl="1"/>
            <a:r>
              <a:rPr lang="sv-SE" dirty="0"/>
              <a:t>Hemliga (sekretess)</a:t>
            </a:r>
          </a:p>
          <a:p>
            <a:r>
              <a:rPr lang="sv-SE" dirty="0"/>
              <a:t>Krav på att vi hanterar inkomna handlingar (läs: öppna e-post)</a:t>
            </a:r>
          </a:p>
          <a:p>
            <a:r>
              <a:rPr lang="sv-SE" dirty="0"/>
              <a:t>Privat, ”politisk” eller kommunal information?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F9B9B3-D518-4A9D-85D7-F93F9BB75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18AAC-6E51-47AF-97F9-E6EA9115147D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8920286"/>
      </p:ext>
    </p:extLst>
  </p:cSld>
  <p:clrMapOvr>
    <a:masterClrMapping/>
  </p:clrMapOvr>
</p:sld>
</file>

<file path=ppt/theme/theme1.xml><?xml version="1.0" encoding="utf-8"?>
<a:theme xmlns:a="http://schemas.openxmlformats.org/drawingml/2006/main" name="Katrineholm">
  <a:themeElements>
    <a:clrScheme name="Katrineholm">
      <a:dk1>
        <a:srgbClr val="000000"/>
      </a:dk1>
      <a:lt1>
        <a:sysClr val="window" lastClr="FFFFFF"/>
      </a:lt1>
      <a:dk2>
        <a:srgbClr val="FFFFFF"/>
      </a:dk2>
      <a:lt2>
        <a:srgbClr val="000000"/>
      </a:lt2>
      <a:accent1>
        <a:srgbClr val="E21776"/>
      </a:accent1>
      <a:accent2>
        <a:srgbClr val="FF5800"/>
      </a:accent2>
      <a:accent3>
        <a:srgbClr val="FF0000"/>
      </a:accent3>
      <a:accent4>
        <a:srgbClr val="007AC9"/>
      </a:accent4>
      <a:accent5>
        <a:srgbClr val="9B1889"/>
      </a:accent5>
      <a:accent6>
        <a:srgbClr val="009B3A"/>
      </a:accent6>
      <a:hlink>
        <a:srgbClr val="007AC9"/>
      </a:hlink>
      <a:folHlink>
        <a:srgbClr val="9B1889"/>
      </a:folHlink>
    </a:clrScheme>
    <a:fontScheme name="Katrineholm">
      <a:majorFont>
        <a:latin typeface="Playfair Display"/>
        <a:ea typeface=""/>
        <a:cs typeface=""/>
      </a:majorFont>
      <a:minorFont>
        <a:latin typeface="Open Sans"/>
        <a:ea typeface=""/>
        <a:cs typeface=""/>
      </a:minorFont>
    </a:fontScheme>
    <a:fmtScheme name="Subtilt soli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 16-9.pptx" id="{67088A77-B019-4391-B043-F1B99115E486}" vid="{40222A7C-CC10-49F8-AAFC-E39BFCA0C82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84DA7D02862D4192F021EEFC2BFA30" ma:contentTypeVersion="10" ma:contentTypeDescription="Create a new document." ma:contentTypeScope="" ma:versionID="128fe81e87e6cf45c3f26783ad814a73">
  <xsd:schema xmlns:xsd="http://www.w3.org/2001/XMLSchema" xmlns:xs="http://www.w3.org/2001/XMLSchema" xmlns:p="http://schemas.microsoft.com/office/2006/metadata/properties" xmlns:ns3="d323de7e-387a-4a54-8188-1253e14d5507" xmlns:ns4="6c01d0b6-67e4-47f8-8fb0-566143601012" targetNamespace="http://schemas.microsoft.com/office/2006/metadata/properties" ma:root="true" ma:fieldsID="f4a1f82e3829d15dc0bb8b47e253bf0d" ns3:_="" ns4:_="">
    <xsd:import namespace="d323de7e-387a-4a54-8188-1253e14d5507"/>
    <xsd:import namespace="6c01d0b6-67e4-47f8-8fb0-5661436010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3de7e-387a-4a54-8188-1253e14d5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d0b6-67e4-47f8-8fb0-56614360101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EE8E4F-773C-42B4-BDCE-04EEDE334DF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c01d0b6-67e4-47f8-8fb0-566143601012"/>
    <ds:schemaRef ds:uri="http://schemas.microsoft.com/office/2006/documentManagement/types"/>
    <ds:schemaRef ds:uri="http://schemas.openxmlformats.org/package/2006/metadata/core-properties"/>
    <ds:schemaRef ds:uri="d323de7e-387a-4a54-8188-1253e14d5507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068842-D1A2-4DE6-BFF1-0F8936B583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0E94B-42B8-4448-A309-C8E9B2B50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23de7e-387a-4a54-8188-1253e14d5507"/>
    <ds:schemaRef ds:uri="6c01d0b6-67e4-47f8-8fb0-5661436010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widescreen 16-9 Katrineholms kommun</Template>
  <TotalTime>403</TotalTime>
  <Words>279</Words>
  <Application>Microsoft Office PowerPoint</Application>
  <PresentationFormat>Bredbild</PresentationFormat>
  <Paragraphs>67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Calibri</vt:lpstr>
      <vt:lpstr>Open Sans</vt:lpstr>
      <vt:lpstr>Playfair Display</vt:lpstr>
      <vt:lpstr>Wingdings</vt:lpstr>
      <vt:lpstr>Arial</vt:lpstr>
      <vt:lpstr>Katrineholm</vt:lpstr>
      <vt:lpstr>Kommunens organisation och politiska sammanträden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Kommunal juridik i en liten ask</vt:lpstr>
      <vt:lpstr>Kommunal juridik i Katrineholms kommun</vt:lpstr>
      <vt:lpstr>Offentlighet och sekretess</vt:lpstr>
      <vt:lpstr>Förvaltningsrätt/kommunalrätt</vt:lpstr>
      <vt:lpstr>Mutor och jäv</vt:lpstr>
    </vt:vector>
  </TitlesOfParts>
  <Company>Katrineholms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Kommunal juridik i en liten ask</dc:title>
  <dc:creator>Källström Staffan</dc:creator>
  <cp:lastModifiedBy>Stenbeck Axel</cp:lastModifiedBy>
  <cp:revision>2</cp:revision>
  <dcterms:created xsi:type="dcterms:W3CDTF">2023-01-20T10:08:11Z</dcterms:created>
  <dcterms:modified xsi:type="dcterms:W3CDTF">2023-01-30T08:12:10Z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0x0101000D84DA7D02862D4192F021EEFC2BFA30</vt:lpwstr>
  </property>
</Properties>
</file>